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rompt Medium" panose="00000600000000000000" pitchFamily="2" charset="-3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635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svg"/><Relationship Id="rId5" Type="http://schemas.openxmlformats.org/officeDocument/2006/relationships/image" Target="../media/image17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563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Poste Inteligente com Arduino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998238"/>
            <a:ext cx="7415927" cy="1975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Projeto de automação que simula um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poste de iluminação pública inteligente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capaz de ligar automaticamente a luz quando o ambiente fica escuro, utilizando um </a:t>
            </a:r>
            <a:r>
              <a:rPr lang="en-US" sz="24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 de luminosidade (LDR)</a:t>
            </a: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274" y="682704"/>
            <a:ext cx="2727960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Impacto Global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859274" y="1121212"/>
            <a:ext cx="12472035" cy="681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Objetivos de Desenvolvimento Sustentável (ODS)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859274" y="2169438"/>
            <a:ext cx="12911852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Este projeto está alinhado aos seguintes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Objetivos de Desenvolvimento Sustentável da ONU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59274" y="2835831"/>
            <a:ext cx="4141232" cy="4711065"/>
          </a:xfrm>
          <a:prstGeom prst="roundRect">
            <a:avLst>
              <a:gd name="adj" fmla="val 8893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135261" y="3111818"/>
            <a:ext cx="736521" cy="736521"/>
          </a:xfrm>
          <a:prstGeom prst="roundRect">
            <a:avLst>
              <a:gd name="adj" fmla="val 12413883"/>
            </a:avLst>
          </a:prstGeom>
          <a:solidFill>
            <a:srgbClr val="16FFBB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7786" y="3314343"/>
            <a:ext cx="331351" cy="33135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35261" y="4092416"/>
            <a:ext cx="3589258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ODS 7 – Energia Acessível e Limpa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135261" y="4920615"/>
            <a:ext cx="3589258" cy="2350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Promove o uso eficiente de energia elétrica ao acionar a iluminação pública apenas quando necessário, reduzindo o consumo e o desperdício energético.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5244584" y="2835831"/>
            <a:ext cx="4141232" cy="4711065"/>
          </a:xfrm>
          <a:prstGeom prst="roundRect">
            <a:avLst>
              <a:gd name="adj" fmla="val 8893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520571" y="3111818"/>
            <a:ext cx="736521" cy="736521"/>
          </a:xfrm>
          <a:prstGeom prst="roundRect">
            <a:avLst>
              <a:gd name="adj" fmla="val 12413883"/>
            </a:avLst>
          </a:prstGeom>
          <a:solidFill>
            <a:srgbClr val="29DDDA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3096" y="3314343"/>
            <a:ext cx="331351" cy="33135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20571" y="4092416"/>
            <a:ext cx="3589258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ODS 11 – Cidades e Comunidades Sustentáveis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5520571" y="4920615"/>
            <a:ext cx="3589258" cy="1958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Contribui para o desenvolvimento de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cidades inteligentes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utilizando automação para melhorar a infraestrutura urbana, segurança e sustentabilidade.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9629894" y="2835831"/>
            <a:ext cx="4141232" cy="4711065"/>
          </a:xfrm>
          <a:prstGeom prst="roundRect">
            <a:avLst>
              <a:gd name="adj" fmla="val 8893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905881" y="3111818"/>
            <a:ext cx="736521" cy="736521"/>
          </a:xfrm>
          <a:prstGeom prst="roundRect">
            <a:avLst>
              <a:gd name="adj" fmla="val 12413883"/>
            </a:avLst>
          </a:prstGeom>
          <a:solidFill>
            <a:srgbClr val="37A7E7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8406" y="3314343"/>
            <a:ext cx="331351" cy="33135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905881" y="4092416"/>
            <a:ext cx="3589258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ODS 12 – Consumo e Produção Responsáveis</a:t>
            </a:r>
            <a:endParaRPr lang="en-US" sz="2100" dirty="0"/>
          </a:p>
        </p:txBody>
      </p:sp>
      <p:sp>
        <p:nvSpPr>
          <p:cNvPr id="19" name="Text 14"/>
          <p:cNvSpPr/>
          <p:nvPr/>
        </p:nvSpPr>
        <p:spPr>
          <a:xfrm>
            <a:off x="9905881" y="4920615"/>
            <a:ext cx="3589258" cy="1566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Estimula práticas de consumo consciente de energia por meio da automação e do uso racional dos recursos naturais.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457819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Descrição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864037" y="5376624"/>
            <a:ext cx="12902327" cy="1481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sistema realiza a leitura da luminosidade do ambiente através de um LDR. Quando a luz ambiente está abaixo de um valor definido, o Arduino aciona automaticamente um LED, representando a lâmpada do poste.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42749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Objetivo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86276" y="1961556"/>
            <a:ext cx="7005442" cy="3457610"/>
          </a:xfrm>
          <a:prstGeom prst="roundRect">
            <a:avLst>
              <a:gd name="adj" fmla="val 13227"/>
            </a:avLst>
          </a:prstGeom>
          <a:solidFill>
            <a:srgbClr val="16FFBB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933093" y="2208371"/>
            <a:ext cx="6583813" cy="473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Automatizar o acionamento de iluminação</a:t>
            </a:r>
            <a:endParaRPr lang="en-US" sz="5950" dirty="0"/>
          </a:p>
        </p:txBody>
      </p:sp>
      <p:sp>
        <p:nvSpPr>
          <p:cNvPr id="5" name="Text 3"/>
          <p:cNvSpPr/>
          <p:nvPr/>
        </p:nvSpPr>
        <p:spPr>
          <a:xfrm>
            <a:off x="8834718" y="2183725"/>
            <a:ext cx="4939147" cy="2801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Economizar energia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Trabalhar conceitos de: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Sensores analógicos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Estruturas condicionais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Automação urbana</a:t>
            </a:r>
            <a:endParaRPr lang="en-US" sz="1900" dirty="0"/>
          </a:p>
          <a:p>
            <a:pPr marL="685800" lvl="1" indent="-342900" algn="l">
              <a:lnSpc>
                <a:spcPts val="3100"/>
              </a:lnSpc>
              <a:buSzPct val="100000"/>
              <a:buChar char="◦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Cidades inteligentes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74501"/>
            <a:ext cx="5046583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Componentes Utilizados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716774"/>
            <a:ext cx="658654" cy="6586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31300" y="3716774"/>
            <a:ext cx="20268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Arduino UNO</a:t>
            </a: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711" y="3716774"/>
            <a:ext cx="658654" cy="6586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33975" y="3716774"/>
            <a:ext cx="202692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Sensor LDR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505" y="3716774"/>
            <a:ext cx="658654" cy="6586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436769" y="3716774"/>
            <a:ext cx="20268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Resistor (10kΩ)</a:t>
            </a:r>
            <a:endParaRPr lang="en-US" sz="21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2180" y="3716774"/>
            <a:ext cx="658654" cy="65865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739443" y="3716774"/>
            <a:ext cx="202692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LED</a:t>
            </a:r>
            <a:endParaRPr lang="en-US" sz="21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37" y="4869180"/>
            <a:ext cx="658654" cy="65865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31300" y="4869180"/>
            <a:ext cx="202680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Resistor (220Ω)</a:t>
            </a:r>
            <a:endParaRPr lang="en-US" sz="21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711" y="4869180"/>
            <a:ext cx="658654" cy="65865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133975" y="4869180"/>
            <a:ext cx="202692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Jumpers</a:t>
            </a:r>
            <a:endParaRPr lang="en-US" sz="2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996" y="1940911"/>
            <a:ext cx="9029712" cy="4585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37390" y="875803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Esquema de Ligação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9537390" y="2292839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LDR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9269849" y="2921104"/>
            <a:ext cx="5097315" cy="876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Um terminal → GND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Outro terminal → A0 + resistor 10kΩ para 5V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537390" y="4585678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LED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9470970" y="5650170"/>
            <a:ext cx="5028434" cy="876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Ânodo → Pino 5 (via resistor 220Ω)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Cátodo → GND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7962" y="508516"/>
            <a:ext cx="3204091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Funcionamento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1787962" y="1172051"/>
            <a:ext cx="18014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1787962" y="1455420"/>
            <a:ext cx="3597116" cy="2286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1787962" y="1591151"/>
            <a:ext cx="3597116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Arduino lê o valor do sensor de luminosidade.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516642" y="1172051"/>
            <a:ext cx="18014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5516642" y="1455420"/>
            <a:ext cx="3597116" cy="2286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8" name="Text 6"/>
          <p:cNvSpPr/>
          <p:nvPr/>
        </p:nvSpPr>
        <p:spPr>
          <a:xfrm>
            <a:off x="5516642" y="1591151"/>
            <a:ext cx="3597116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Compara com um valor limite configurável.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245322" y="1172051"/>
            <a:ext cx="18014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9245322" y="1455420"/>
            <a:ext cx="3597116" cy="2286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1" name="Text 9"/>
          <p:cNvSpPr/>
          <p:nvPr/>
        </p:nvSpPr>
        <p:spPr>
          <a:xfrm>
            <a:off x="9245322" y="1591151"/>
            <a:ext cx="3597116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estiver escuro, liga o LED.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787962" y="2356723"/>
            <a:ext cx="18014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1787962" y="2640092"/>
            <a:ext cx="5461397" cy="2286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4" name="Text 12"/>
          <p:cNvSpPr/>
          <p:nvPr/>
        </p:nvSpPr>
        <p:spPr>
          <a:xfrm>
            <a:off x="1787962" y="2775823"/>
            <a:ext cx="546139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 estiver claro, desliga o LED.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380923" y="2356723"/>
            <a:ext cx="18014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05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7380923" y="2640092"/>
            <a:ext cx="5461516" cy="2286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17" name="Text 15"/>
          <p:cNvSpPr/>
          <p:nvPr/>
        </p:nvSpPr>
        <p:spPr>
          <a:xfrm>
            <a:off x="7380923" y="2775823"/>
            <a:ext cx="5461516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valor do sensor é exibido no Monitor Serial.</a:t>
            </a:r>
            <a:endParaRPr lang="en-US" sz="14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008" y="3308390"/>
            <a:ext cx="10700385" cy="4015264"/>
          </a:xfrm>
          <a:prstGeom prst="rect">
            <a:avLst/>
          </a:prstGeom>
        </p:spPr>
      </p:pic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3243" y="4331150"/>
            <a:ext cx="552717" cy="552716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0610807" y="6366184"/>
            <a:ext cx="1613933" cy="27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Exibir Serial</a:t>
            </a:r>
            <a:endParaRPr lang="en-US" sz="1700" dirty="0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79782" y="4332186"/>
            <a:ext cx="552717" cy="552717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576809" y="6366184"/>
            <a:ext cx="1613934" cy="27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Desligar LED</a:t>
            </a:r>
            <a:endParaRPr lang="en-US" sz="1700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6838" y="4332186"/>
            <a:ext cx="552717" cy="552717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553866" y="6366184"/>
            <a:ext cx="1613933" cy="27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Ligar LED</a:t>
            </a:r>
            <a:endParaRPr lang="en-US" sz="1700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3895" y="4332186"/>
            <a:ext cx="552717" cy="55271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4530923" y="6366184"/>
            <a:ext cx="1613933" cy="27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Comparar</a:t>
            </a:r>
            <a:endParaRPr lang="en-US" sz="1700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9897" y="4332186"/>
            <a:ext cx="552717" cy="552717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2463762" y="6366184"/>
            <a:ext cx="1613933" cy="27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Ler Sensor</a:t>
            </a:r>
            <a:endParaRPr lang="en-US" sz="1700" dirty="0"/>
          </a:p>
        </p:txBody>
      </p:sp>
      <p:sp>
        <p:nvSpPr>
          <p:cNvPr id="29" name="Text 21"/>
          <p:cNvSpPr/>
          <p:nvPr/>
        </p:nvSpPr>
        <p:spPr>
          <a:xfrm>
            <a:off x="1787962" y="7471648"/>
            <a:ext cx="1105447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sistema opera em um ciclo contínuo, monitorando constantemente as condições de luminosidade do ambiente.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1668" y="603290"/>
            <a:ext cx="3683079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Como Executar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668" y="1411248"/>
            <a:ext cx="1035844" cy="12430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71343" y="1618417"/>
            <a:ext cx="3619143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Abra o arquivo .ino na Arduino IDE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68" y="2654260"/>
            <a:ext cx="1035844" cy="12430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71343" y="2861429"/>
            <a:ext cx="3685223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Conecte o Arduino ao computador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68" y="3897273"/>
            <a:ext cx="1035844" cy="1243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1343" y="4104442"/>
            <a:ext cx="2849523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Selecione a placa e a porta</a:t>
            </a:r>
            <a:endParaRPr lang="en-US" sz="18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668" y="5140285"/>
            <a:ext cx="1035844" cy="12430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71343" y="5347454"/>
            <a:ext cx="2564725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Faça o upload do código</a:t>
            </a:r>
            <a:endParaRPr lang="en-US" sz="18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668" y="6383298"/>
            <a:ext cx="1035844" cy="12430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171343" y="6590467"/>
            <a:ext cx="2790111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Observe o funcionamento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D72CB5A2-EBA6-4CDC-9693-B405FF528BBC}"/>
              </a:ext>
            </a:extLst>
          </p:cNvPr>
          <p:cNvSpPr/>
          <p:nvPr/>
        </p:nvSpPr>
        <p:spPr>
          <a:xfrm>
            <a:off x="864037" y="1272897"/>
            <a:ext cx="480393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3600" b="1" dirty="0">
                <a:solidFill>
                  <a:schemeClr val="bg1"/>
                </a:solidFill>
              </a:rPr>
              <a:t> Autor</a:t>
            </a:r>
          </a:p>
        </p:txBody>
      </p:sp>
      <p:sp>
        <p:nvSpPr>
          <p:cNvPr id="7" name="Shape 13">
            <a:extLst>
              <a:ext uri="{FF2B5EF4-FFF2-40B4-BE49-F238E27FC236}">
                <a16:creationId xmlns:a16="http://schemas.microsoft.com/office/drawing/2014/main" id="{3E7700F2-5844-4B0F-97FA-F726D04CDB4A}"/>
              </a:ext>
            </a:extLst>
          </p:cNvPr>
          <p:cNvSpPr/>
          <p:nvPr/>
        </p:nvSpPr>
        <p:spPr>
          <a:xfrm>
            <a:off x="864036" y="2393576"/>
            <a:ext cx="12287187" cy="4563007"/>
          </a:xfrm>
          <a:prstGeom prst="roundRect">
            <a:avLst>
              <a:gd name="adj" fmla="val 559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Professor de Robótica Educacional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🔗 </a:t>
            </a:r>
            <a:r>
              <a:rPr lang="pt-BR" b="1" dirty="0">
                <a:solidFill>
                  <a:schemeClr val="bg1"/>
                </a:solidFill>
              </a:rPr>
              <a:t>GITHUB: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r>
              <a:rPr lang="pt-BR" dirty="0">
                <a:solidFill>
                  <a:schemeClr val="bg1"/>
                </a:solidFill>
              </a:rPr>
              <a:t>https://github.com/rafael-aragao/Arduino-Projects/tree/64981af406fa181db718ec6a101c49ccb918cfe4/04-Poste_Inteligente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hape 14">
            <a:extLst>
              <a:ext uri="{FF2B5EF4-FFF2-40B4-BE49-F238E27FC236}">
                <a16:creationId xmlns:a16="http://schemas.microsoft.com/office/drawing/2014/main" id="{3AAFC287-D72D-4073-BCBB-A5D9648E5F84}"/>
              </a:ext>
            </a:extLst>
          </p:cNvPr>
          <p:cNvSpPr/>
          <p:nvPr/>
        </p:nvSpPr>
        <p:spPr>
          <a:xfrm>
            <a:off x="1108157" y="255380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9" name="Image 4" descr="preencoded.png">
            <a:extLst>
              <a:ext uri="{FF2B5EF4-FFF2-40B4-BE49-F238E27FC236}">
                <a16:creationId xmlns:a16="http://schemas.microsoft.com/office/drawing/2014/main" id="{37683B2C-68F6-4F14-A3CD-6D42017E4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1754" y="2757404"/>
            <a:ext cx="333256" cy="333256"/>
          </a:xfrm>
          <a:prstGeom prst="rect">
            <a:avLst/>
          </a:prstGeom>
        </p:spPr>
      </p:pic>
      <p:sp>
        <p:nvSpPr>
          <p:cNvPr id="10" name="Text 15">
            <a:extLst>
              <a:ext uri="{FF2B5EF4-FFF2-40B4-BE49-F238E27FC236}">
                <a16:creationId xmlns:a16="http://schemas.microsoft.com/office/drawing/2014/main" id="{85E99B30-E069-4323-A84C-CE3BB2935C60}"/>
              </a:ext>
            </a:extLst>
          </p:cNvPr>
          <p:cNvSpPr/>
          <p:nvPr/>
        </p:nvSpPr>
        <p:spPr>
          <a:xfrm>
            <a:off x="1027475" y="35411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Rafael Aragão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387</Words>
  <Application>Microsoft Office PowerPoint</Application>
  <PresentationFormat>Personalizar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Spline Sans Bold</vt:lpstr>
      <vt:lpstr>Calibri</vt:lpstr>
      <vt:lpstr>Barlow</vt:lpstr>
      <vt:lpstr>Prompt Medium</vt:lpstr>
      <vt:lpstr>Spline Sans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Rafael Aragão</dc:creator>
  <cp:lastModifiedBy>RAFAEL ARAGAO DE AZEVEDO</cp:lastModifiedBy>
  <cp:revision>2</cp:revision>
  <dcterms:created xsi:type="dcterms:W3CDTF">2026-02-20T18:08:02Z</dcterms:created>
  <dcterms:modified xsi:type="dcterms:W3CDTF">2026-02-20T18:19:17Z</dcterms:modified>
</cp:coreProperties>
</file>